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1"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28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06A6FD7-A518-4A2E-967D-C3E44A9EF98C}" type="datetimeFigureOut">
              <a:rPr lang="en-US" smtClean="0"/>
              <a:t>4/2/2015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7C3CA71-DBF4-4BB5-8100-7F3393641A9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6A6FD7-A518-4A2E-967D-C3E44A9EF98C}" type="datetimeFigureOut">
              <a:rPr lang="en-US" smtClean="0"/>
              <a:t>4/2/2015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3CA71-DBF4-4BB5-8100-7F3393641A9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6A6FD7-A518-4A2E-967D-C3E44A9EF98C}" type="datetimeFigureOut">
              <a:rPr lang="en-US" smtClean="0"/>
              <a:t>4/2/2015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3CA71-DBF4-4BB5-8100-7F3393641A9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6A6FD7-A518-4A2E-967D-C3E44A9EF98C}" type="datetimeFigureOut">
              <a:rPr lang="en-US" smtClean="0"/>
              <a:t>4/2/2015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3CA71-DBF4-4BB5-8100-7F3393641A9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06A6FD7-A518-4A2E-967D-C3E44A9EF98C}" type="datetimeFigureOut">
              <a:rPr lang="en-US" smtClean="0"/>
              <a:t>4/2/2015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3CA71-DBF4-4BB5-8100-7F3393641A9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06A6FD7-A518-4A2E-967D-C3E44A9EF98C}" type="datetimeFigureOut">
              <a:rPr lang="en-US" smtClean="0"/>
              <a:t>4/2/2015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3CA71-DBF4-4BB5-8100-7F3393641A9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06A6FD7-A518-4A2E-967D-C3E44A9EF98C}" type="datetimeFigureOut">
              <a:rPr lang="en-US" smtClean="0"/>
              <a:t>4/2/2015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C3CA71-DBF4-4BB5-8100-7F3393641A9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06A6FD7-A518-4A2E-967D-C3E44A9EF98C}" type="datetimeFigureOut">
              <a:rPr lang="en-US" smtClean="0"/>
              <a:t>4/2/2015</a:t>
            </a:fld>
            <a:endParaRPr lang="en-US"/>
          </a:p>
        </p:txBody>
      </p:sp>
      <p:sp>
        <p:nvSpPr>
          <p:cNvPr id="8" name="Slide Number Placeholder 7"/>
          <p:cNvSpPr>
            <a:spLocks noGrp="1"/>
          </p:cNvSpPr>
          <p:nvPr>
            <p:ph type="sldNum" sz="quarter" idx="11"/>
          </p:nvPr>
        </p:nvSpPr>
        <p:spPr/>
        <p:txBody>
          <a:bodyPr/>
          <a:lstStyle/>
          <a:p>
            <a:fld id="{B7C3CA71-DBF4-4BB5-8100-7F3393641A9C}"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6A6FD7-A518-4A2E-967D-C3E44A9EF98C}" type="datetimeFigureOut">
              <a:rPr lang="en-US" smtClean="0"/>
              <a:t>4/2/2015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C3CA71-DBF4-4BB5-8100-7F3393641A9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06A6FD7-A518-4A2E-967D-C3E44A9EF98C}" type="datetimeFigureOut">
              <a:rPr lang="en-US" smtClean="0"/>
              <a:t>4/2/2015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7C3CA71-DBF4-4BB5-8100-7F3393641A9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706A6FD7-A518-4A2E-967D-C3E44A9EF98C}" type="datetimeFigureOut">
              <a:rPr lang="en-US" smtClean="0"/>
              <a:t>4/2/2015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3CA71-DBF4-4BB5-8100-7F3393641A9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06A6FD7-A518-4A2E-967D-C3E44A9EF98C}" type="datetimeFigureOut">
              <a:rPr lang="en-US" smtClean="0"/>
              <a:t>4/2/2015</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7C3CA71-DBF4-4BB5-8100-7F3393641A9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828799"/>
          </a:xfrm>
        </p:spPr>
        <p:txBody>
          <a:bodyPr>
            <a:normAutofit fontScale="90000"/>
          </a:bodyPr>
          <a:lstStyle/>
          <a:p>
            <a:r>
              <a:rPr lang="en-US" b="1" dirty="0"/>
              <a:t>Police Unions and Collective </a:t>
            </a:r>
            <a:r>
              <a:rPr lang="en-US" b="1" dirty="0" smtClean="0"/>
              <a:t>Bargaining Agreements: </a:t>
            </a:r>
            <a:r>
              <a:rPr lang="en-US" b="1" dirty="0"/>
              <a:t>How Do They Influence The Use of Excessive Force?</a:t>
            </a:r>
            <a:endParaRPr lang="en-US" dirty="0"/>
          </a:p>
        </p:txBody>
      </p:sp>
      <p:sp>
        <p:nvSpPr>
          <p:cNvPr id="3" name="Subtitle 2"/>
          <p:cNvSpPr>
            <a:spLocks noGrp="1"/>
          </p:cNvSpPr>
          <p:nvPr>
            <p:ph type="subTitle" idx="1"/>
          </p:nvPr>
        </p:nvSpPr>
        <p:spPr/>
        <p:txBody>
          <a:bodyPr/>
          <a:lstStyle/>
          <a:p>
            <a:r>
              <a:rPr lang="en-US" dirty="0" smtClean="0"/>
              <a:t>Ashley Lofton – Research Methods Term 3</a:t>
            </a:r>
            <a:endParaRPr lang="en-US" dirty="0"/>
          </a:p>
        </p:txBody>
      </p:sp>
    </p:spTree>
    <p:extLst>
      <p:ext uri="{BB962C8B-B14F-4D97-AF65-F5344CB8AC3E}">
        <p14:creationId xmlns:p14="http://schemas.microsoft.com/office/powerpoint/2010/main" val="1740987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838200"/>
            <a:ext cx="7696200" cy="923330"/>
          </a:xfrm>
          <a:prstGeom prst="rect">
            <a:avLst/>
          </a:prstGeom>
          <a:noFill/>
        </p:spPr>
        <p:txBody>
          <a:bodyPr wrap="square" rtlCol="0">
            <a:spAutoFit/>
          </a:bodyPr>
          <a:lstStyle/>
          <a:p>
            <a:r>
              <a:rPr lang="en-US" b="1" dirty="0"/>
              <a:t>HYPOTHESIS </a:t>
            </a:r>
            <a:r>
              <a:rPr lang="en-US" dirty="0"/>
              <a:t> </a:t>
            </a:r>
            <a:endParaRPr lang="en-US" dirty="0" smtClean="0">
              <a:effectLst/>
            </a:endParaRPr>
          </a:p>
          <a:p>
            <a:r>
              <a:rPr lang="en-US" dirty="0"/>
              <a:t>Police Union membership and policies increase the rates of police use of excessive force</a:t>
            </a:r>
            <a:endParaRPr lang="en-US" dirty="0">
              <a:effectLst/>
            </a:endParaRPr>
          </a:p>
        </p:txBody>
      </p:sp>
      <p:sp>
        <p:nvSpPr>
          <p:cNvPr id="3" name="TextBox 2"/>
          <p:cNvSpPr txBox="1"/>
          <p:nvPr/>
        </p:nvSpPr>
        <p:spPr>
          <a:xfrm>
            <a:off x="609600" y="1981200"/>
            <a:ext cx="7543800" cy="923330"/>
          </a:xfrm>
          <a:prstGeom prst="rect">
            <a:avLst/>
          </a:prstGeom>
          <a:noFill/>
        </p:spPr>
        <p:txBody>
          <a:bodyPr wrap="square" rtlCol="0">
            <a:spAutoFit/>
          </a:bodyPr>
          <a:lstStyle/>
          <a:p>
            <a:r>
              <a:rPr lang="en-US" b="1" dirty="0"/>
              <a:t>NULL HYPOTHESIS </a:t>
            </a:r>
            <a:endParaRPr lang="en-US" dirty="0" smtClean="0">
              <a:effectLst/>
            </a:endParaRPr>
          </a:p>
          <a:p>
            <a:r>
              <a:rPr lang="en-US" dirty="0"/>
              <a:t>Police union membership and policies have no effect on the rates of police use of excessive force.</a:t>
            </a:r>
            <a:endParaRPr lang="en-US" dirty="0">
              <a:effectLst/>
            </a:endParaRPr>
          </a:p>
        </p:txBody>
      </p:sp>
      <p:sp>
        <p:nvSpPr>
          <p:cNvPr id="5" name="TextBox 4"/>
          <p:cNvSpPr txBox="1"/>
          <p:nvPr/>
        </p:nvSpPr>
        <p:spPr>
          <a:xfrm>
            <a:off x="609600" y="3200400"/>
            <a:ext cx="7543800" cy="3323987"/>
          </a:xfrm>
          <a:prstGeom prst="rect">
            <a:avLst/>
          </a:prstGeom>
          <a:noFill/>
        </p:spPr>
        <p:txBody>
          <a:bodyPr wrap="square" rtlCol="0">
            <a:spAutoFit/>
          </a:bodyPr>
          <a:lstStyle/>
          <a:p>
            <a:r>
              <a:rPr lang="en-US" dirty="0" smtClean="0"/>
              <a:t>WHY IS THIS RESEARCH RELEVANT? </a:t>
            </a:r>
          </a:p>
          <a:p>
            <a:pPr marL="285750" indent="-285750">
              <a:buFont typeface="Courier New" panose="02070309020205020404" pitchFamily="49" charset="0"/>
              <a:buChar char="o"/>
            </a:pPr>
            <a:r>
              <a:rPr lang="en-US" sz="1600" dirty="0" smtClean="0"/>
              <a:t>Union membership and policies seem </a:t>
            </a:r>
            <a:r>
              <a:rPr lang="en-US" sz="1600" dirty="0"/>
              <a:t>to play a very large role in the day to day activities within law enforcement agencies, yet seem to be very under </a:t>
            </a:r>
            <a:r>
              <a:rPr lang="en-US" sz="1600" dirty="0" smtClean="0"/>
              <a:t>studied.</a:t>
            </a:r>
          </a:p>
          <a:p>
            <a:pPr marL="285750" indent="-285750">
              <a:buFont typeface="Courier New" panose="02070309020205020404" pitchFamily="49" charset="0"/>
              <a:buChar char="o"/>
            </a:pPr>
            <a:r>
              <a:rPr lang="en-US" sz="1600" dirty="0" smtClean="0"/>
              <a:t>Some union policies create </a:t>
            </a:r>
            <a:r>
              <a:rPr lang="en-US" sz="1600" dirty="0"/>
              <a:t>barriers for police chiefs and supervisors to effectively deploy properly trained officers to specific </a:t>
            </a:r>
            <a:r>
              <a:rPr lang="en-US" sz="1600" dirty="0" smtClean="0"/>
              <a:t>areas.</a:t>
            </a:r>
          </a:p>
          <a:p>
            <a:pPr marL="285750" indent="-285750">
              <a:buFont typeface="Courier New" panose="02070309020205020404" pitchFamily="49" charset="0"/>
              <a:buChar char="o"/>
            </a:pPr>
            <a:r>
              <a:rPr lang="en-US" sz="1600" dirty="0" smtClean="0"/>
              <a:t>Disciplinary action against officers. When Unions get involved its often difficult to properly discipline a member. This could be a reason why some of these cases don’t ever get to litigation or prosecution. Union Provides legal support. </a:t>
            </a:r>
          </a:p>
          <a:p>
            <a:pPr marL="285750" indent="-285750">
              <a:buFont typeface="Courier New" panose="02070309020205020404" pitchFamily="49" charset="0"/>
              <a:buChar char="o"/>
            </a:pPr>
            <a:r>
              <a:rPr lang="en-US" sz="1600" dirty="0" smtClean="0"/>
              <a:t>Unions are </a:t>
            </a:r>
            <a:r>
              <a:rPr lang="en-US" sz="1600" dirty="0"/>
              <a:t>politically </a:t>
            </a:r>
            <a:r>
              <a:rPr lang="en-US" sz="1600" dirty="0" smtClean="0"/>
              <a:t>active, financially support pro-law enforcement pro-union candidates. With this much control over day to day activities and management within the departments, it is important to understand how these policies effect not only police officers, but the general public as well. </a:t>
            </a:r>
          </a:p>
        </p:txBody>
      </p:sp>
    </p:spTree>
    <p:extLst>
      <p:ext uri="{BB962C8B-B14F-4D97-AF65-F5344CB8AC3E}">
        <p14:creationId xmlns:p14="http://schemas.microsoft.com/office/powerpoint/2010/main" val="335959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08809241"/>
              </p:ext>
            </p:extLst>
          </p:nvPr>
        </p:nvGraphicFramePr>
        <p:xfrm>
          <a:off x="838200" y="1295400"/>
          <a:ext cx="7391400" cy="4912912"/>
        </p:xfrm>
        <a:graphic>
          <a:graphicData uri="http://schemas.openxmlformats.org/drawingml/2006/table">
            <a:tbl>
              <a:tblPr firstRow="1" firstCol="1" bandRow="1">
                <a:tableStyleId>{5C22544A-7EE6-4342-B048-85BDC9FD1C3A}</a:tableStyleId>
              </a:tblPr>
              <a:tblGrid>
                <a:gridCol w="3640934"/>
                <a:gridCol w="3636374"/>
                <a:gridCol w="114092"/>
              </a:tblGrid>
              <a:tr h="564399">
                <a:tc>
                  <a:txBody>
                    <a:bodyPr/>
                    <a:lstStyle/>
                    <a:p>
                      <a:pPr marL="0" marR="0" algn="ctr">
                        <a:lnSpc>
                          <a:spcPct val="200000"/>
                        </a:lnSpc>
                        <a:spcBef>
                          <a:spcPts val="1200"/>
                        </a:spcBef>
                        <a:spcAft>
                          <a:spcPts val="1200"/>
                        </a:spcAft>
                      </a:pPr>
                      <a:r>
                        <a:rPr lang="en-US" sz="1000" dirty="0">
                          <a:effectLst/>
                        </a:rPr>
                        <a:t>Variables</a:t>
                      </a:r>
                      <a:endParaRPr lang="en-US" sz="1100" dirty="0">
                        <a:effectLst/>
                        <a:latin typeface="Calibri"/>
                      </a:endParaRPr>
                    </a:p>
                  </a:txBody>
                  <a:tcPr marL="68580" marR="68580" marT="0" marB="0"/>
                </a:tc>
                <a:tc gridSpan="2">
                  <a:txBody>
                    <a:bodyPr/>
                    <a:lstStyle/>
                    <a:p>
                      <a:pPr marL="0" marR="0" algn="ctr">
                        <a:lnSpc>
                          <a:spcPct val="200000"/>
                        </a:lnSpc>
                        <a:spcBef>
                          <a:spcPts val="1200"/>
                        </a:spcBef>
                        <a:spcAft>
                          <a:spcPts val="1200"/>
                        </a:spcAft>
                      </a:pPr>
                      <a:r>
                        <a:rPr lang="en-US" sz="1000" dirty="0">
                          <a:effectLst/>
                        </a:rPr>
                        <a:t>Author</a:t>
                      </a:r>
                      <a:endParaRPr lang="en-US" sz="1100" dirty="0">
                        <a:effectLst/>
                        <a:latin typeface="Calibri"/>
                      </a:endParaRPr>
                    </a:p>
                  </a:txBody>
                  <a:tcPr marL="68580" marR="68580" marT="0" marB="0"/>
                </a:tc>
                <a:tc hMerge="1">
                  <a:txBody>
                    <a:bodyPr/>
                    <a:lstStyle/>
                    <a:p>
                      <a:endParaRPr lang="en-US"/>
                    </a:p>
                  </a:txBody>
                  <a:tcPr/>
                </a:tc>
              </a:tr>
              <a:tr h="548755">
                <a:tc>
                  <a:txBody>
                    <a:bodyPr/>
                    <a:lstStyle/>
                    <a:p>
                      <a:pPr marL="0" marR="0">
                        <a:lnSpc>
                          <a:spcPct val="200000"/>
                        </a:lnSpc>
                        <a:spcBef>
                          <a:spcPts val="1200"/>
                        </a:spcBef>
                        <a:spcAft>
                          <a:spcPts val="1200"/>
                        </a:spcAft>
                      </a:pPr>
                      <a:r>
                        <a:rPr lang="en-US" sz="1000">
                          <a:effectLst/>
                        </a:rPr>
                        <a:t>Race of suspect, Socioeconomics </a:t>
                      </a:r>
                      <a:endParaRPr lang="en-US" sz="1100">
                        <a:effectLst/>
                        <a:latin typeface="Calibri"/>
                      </a:endParaRPr>
                    </a:p>
                  </a:txBody>
                  <a:tcPr marL="68580" marR="68580" marT="0" marB="0"/>
                </a:tc>
                <a:tc gridSpan="2">
                  <a:txBody>
                    <a:bodyPr/>
                    <a:lstStyle/>
                    <a:p>
                      <a:pPr marL="0" marR="0">
                        <a:lnSpc>
                          <a:spcPct val="200000"/>
                        </a:lnSpc>
                        <a:spcBef>
                          <a:spcPts val="1200"/>
                        </a:spcBef>
                        <a:spcAft>
                          <a:spcPts val="1200"/>
                        </a:spcAft>
                      </a:pPr>
                      <a:r>
                        <a:rPr lang="en-US" sz="1000" dirty="0" err="1">
                          <a:effectLst/>
                        </a:rPr>
                        <a:t>Mitrani</a:t>
                      </a:r>
                      <a:r>
                        <a:rPr lang="en-US" sz="1000" dirty="0">
                          <a:effectLst/>
                        </a:rPr>
                        <a:t>, 2014</a:t>
                      </a:r>
                      <a:endParaRPr lang="en-US" sz="1100" dirty="0">
                        <a:effectLst/>
                        <a:latin typeface="Calibri"/>
                      </a:endParaRPr>
                    </a:p>
                  </a:txBody>
                  <a:tcPr marL="68580" marR="68580" marT="0" marB="0"/>
                </a:tc>
                <a:tc hMerge="1">
                  <a:txBody>
                    <a:bodyPr/>
                    <a:lstStyle/>
                    <a:p>
                      <a:endParaRPr lang="en-US"/>
                    </a:p>
                  </a:txBody>
                  <a:tcPr/>
                </a:tc>
              </a:tr>
              <a:tr h="548755">
                <a:tc>
                  <a:txBody>
                    <a:bodyPr/>
                    <a:lstStyle/>
                    <a:p>
                      <a:pPr marL="0" marR="0">
                        <a:lnSpc>
                          <a:spcPct val="200000"/>
                        </a:lnSpc>
                        <a:spcBef>
                          <a:spcPts val="1200"/>
                        </a:spcBef>
                        <a:spcAft>
                          <a:spcPts val="1200"/>
                        </a:spcAft>
                      </a:pPr>
                      <a:r>
                        <a:rPr lang="en-US" sz="1000">
                          <a:effectLst/>
                        </a:rPr>
                        <a:t>Experience, Training &amp; age </a:t>
                      </a:r>
                      <a:endParaRPr lang="en-US" sz="1100">
                        <a:effectLst/>
                        <a:latin typeface="Calibri"/>
                      </a:endParaRPr>
                    </a:p>
                  </a:txBody>
                  <a:tcPr marL="68580" marR="68580" marT="0" marB="0"/>
                </a:tc>
                <a:tc gridSpan="2">
                  <a:txBody>
                    <a:bodyPr/>
                    <a:lstStyle/>
                    <a:p>
                      <a:pPr marL="0" marR="0">
                        <a:lnSpc>
                          <a:spcPct val="200000"/>
                        </a:lnSpc>
                        <a:spcBef>
                          <a:spcPts val="1200"/>
                        </a:spcBef>
                        <a:spcAft>
                          <a:spcPts val="1200"/>
                        </a:spcAft>
                      </a:pPr>
                      <a:r>
                        <a:rPr lang="en-US" sz="1000" dirty="0" err="1">
                          <a:effectLst/>
                        </a:rPr>
                        <a:t>Hassell</a:t>
                      </a:r>
                      <a:r>
                        <a:rPr lang="en-US" sz="1000" dirty="0">
                          <a:effectLst/>
                        </a:rPr>
                        <a:t> &amp; </a:t>
                      </a:r>
                      <a:r>
                        <a:rPr lang="en-US" sz="1000" dirty="0" err="1">
                          <a:effectLst/>
                        </a:rPr>
                        <a:t>Archbold</a:t>
                      </a:r>
                      <a:r>
                        <a:rPr lang="en-US" sz="1000" dirty="0">
                          <a:effectLst/>
                        </a:rPr>
                        <a:t>, 2010</a:t>
                      </a:r>
                      <a:endParaRPr lang="en-US" sz="1100" dirty="0">
                        <a:effectLst/>
                        <a:latin typeface="Calibri"/>
                      </a:endParaRPr>
                    </a:p>
                  </a:txBody>
                  <a:tcPr marL="68580" marR="68580" marT="0" marB="0"/>
                </a:tc>
                <a:tc hMerge="1">
                  <a:txBody>
                    <a:bodyPr/>
                    <a:lstStyle/>
                    <a:p>
                      <a:endParaRPr lang="en-US"/>
                    </a:p>
                  </a:txBody>
                  <a:tcPr/>
                </a:tc>
              </a:tr>
              <a:tr h="722880">
                <a:tc>
                  <a:txBody>
                    <a:bodyPr/>
                    <a:lstStyle/>
                    <a:p>
                      <a:pPr marL="0" marR="0" algn="l">
                        <a:lnSpc>
                          <a:spcPct val="200000"/>
                        </a:lnSpc>
                        <a:spcBef>
                          <a:spcPts val="1200"/>
                        </a:spcBef>
                        <a:spcAft>
                          <a:spcPts val="1200"/>
                        </a:spcAft>
                      </a:pPr>
                      <a:r>
                        <a:rPr lang="en-US" sz="1000" dirty="0">
                          <a:effectLst/>
                        </a:rPr>
                        <a:t>level of force used by an officer relative to </a:t>
                      </a:r>
                      <a:r>
                        <a:rPr lang="en-US" sz="1000" dirty="0" smtClean="0">
                          <a:effectLst/>
                        </a:rPr>
                        <a:t>the</a:t>
                      </a:r>
                      <a:r>
                        <a:rPr lang="en-US" sz="1000" baseline="0" dirty="0" smtClean="0">
                          <a:effectLst/>
                        </a:rPr>
                        <a:t> </a:t>
                      </a:r>
                      <a:r>
                        <a:rPr lang="en-US" sz="1000" dirty="0" smtClean="0">
                          <a:effectLst/>
                        </a:rPr>
                        <a:t>suspect’s </a:t>
                      </a:r>
                      <a:r>
                        <a:rPr lang="en-US" sz="1000" dirty="0">
                          <a:effectLst/>
                        </a:rPr>
                        <a:t>resistance</a:t>
                      </a:r>
                      <a:endParaRPr lang="en-US" sz="1100" dirty="0">
                        <a:effectLst/>
                        <a:latin typeface="Calibri"/>
                      </a:endParaRPr>
                    </a:p>
                  </a:txBody>
                  <a:tcPr marL="68580" marR="68580" marT="0" marB="0"/>
                </a:tc>
                <a:tc gridSpan="2">
                  <a:txBody>
                    <a:bodyPr/>
                    <a:lstStyle/>
                    <a:p>
                      <a:pPr marL="0" marR="0" algn="l">
                        <a:lnSpc>
                          <a:spcPct val="200000"/>
                        </a:lnSpc>
                        <a:spcBef>
                          <a:spcPts val="1200"/>
                        </a:spcBef>
                        <a:spcAft>
                          <a:spcPts val="1200"/>
                        </a:spcAft>
                      </a:pPr>
                      <a:r>
                        <a:rPr lang="en-US" sz="1000" dirty="0">
                          <a:effectLst/>
                        </a:rPr>
                        <a:t>Alpert, G. MacDonald, J. M , 2001</a:t>
                      </a:r>
                      <a:endParaRPr lang="en-US" sz="1100" dirty="0">
                        <a:effectLst/>
                        <a:latin typeface="Calibri"/>
                      </a:endParaRPr>
                    </a:p>
                  </a:txBody>
                  <a:tcPr marL="68580" marR="68580" marT="0" marB="0" anchor="b"/>
                </a:tc>
                <a:tc hMerge="1">
                  <a:txBody>
                    <a:bodyPr/>
                    <a:lstStyle/>
                    <a:p>
                      <a:endParaRPr lang="en-US"/>
                    </a:p>
                  </a:txBody>
                  <a:tcPr/>
                </a:tc>
              </a:tr>
              <a:tr h="548755">
                <a:tc>
                  <a:txBody>
                    <a:bodyPr/>
                    <a:lstStyle/>
                    <a:p>
                      <a:pPr marL="0" marR="0">
                        <a:lnSpc>
                          <a:spcPct val="200000"/>
                        </a:lnSpc>
                        <a:spcBef>
                          <a:spcPts val="1200"/>
                        </a:spcBef>
                        <a:spcAft>
                          <a:spcPts val="1200"/>
                        </a:spcAft>
                      </a:pPr>
                      <a:r>
                        <a:rPr lang="en-US" sz="1000">
                          <a:effectLst/>
                        </a:rPr>
                        <a:t>Organizational Culture, Union Reform </a:t>
                      </a:r>
                      <a:endParaRPr lang="en-US" sz="1100">
                        <a:effectLst/>
                        <a:latin typeface="Calibri"/>
                      </a:endParaRPr>
                    </a:p>
                  </a:txBody>
                  <a:tcPr marL="68580" marR="68580" marT="0" marB="0"/>
                </a:tc>
                <a:tc gridSpan="2">
                  <a:txBody>
                    <a:bodyPr/>
                    <a:lstStyle/>
                    <a:p>
                      <a:pPr marL="0" marR="0">
                        <a:lnSpc>
                          <a:spcPct val="200000"/>
                        </a:lnSpc>
                        <a:spcBef>
                          <a:spcPts val="1200"/>
                        </a:spcBef>
                        <a:spcAft>
                          <a:spcPts val="1200"/>
                        </a:spcAft>
                      </a:pPr>
                      <a:r>
                        <a:rPr lang="en-US" sz="1000" dirty="0">
                          <a:effectLst/>
                        </a:rPr>
                        <a:t>Walker, 2012</a:t>
                      </a:r>
                      <a:endParaRPr lang="en-US" sz="1100" dirty="0">
                        <a:effectLst/>
                        <a:latin typeface="Calibri"/>
                      </a:endParaRPr>
                    </a:p>
                  </a:txBody>
                  <a:tcPr marL="68580" marR="68580" marT="0" marB="0"/>
                </a:tc>
                <a:tc hMerge="1">
                  <a:txBody>
                    <a:bodyPr/>
                    <a:lstStyle/>
                    <a:p>
                      <a:endParaRPr lang="en-US"/>
                    </a:p>
                  </a:txBody>
                  <a:tcPr/>
                </a:tc>
              </a:tr>
              <a:tr h="494842">
                <a:tc>
                  <a:txBody>
                    <a:bodyPr/>
                    <a:lstStyle/>
                    <a:p>
                      <a:pPr marL="0" marR="0">
                        <a:lnSpc>
                          <a:spcPct val="200000"/>
                        </a:lnSpc>
                        <a:spcBef>
                          <a:spcPts val="1200"/>
                        </a:spcBef>
                        <a:spcAft>
                          <a:spcPts val="1200"/>
                        </a:spcAft>
                      </a:pPr>
                      <a:r>
                        <a:rPr lang="en-US" sz="1000">
                          <a:effectLst/>
                        </a:rPr>
                        <a:t>Proactivity</a:t>
                      </a:r>
                      <a:endParaRPr lang="en-US" sz="1100">
                        <a:effectLst/>
                        <a:latin typeface="Calibri"/>
                      </a:endParaRPr>
                    </a:p>
                  </a:txBody>
                  <a:tcPr marL="68580" marR="68580" marT="0" marB="0"/>
                </a:tc>
                <a:tc>
                  <a:txBody>
                    <a:bodyPr/>
                    <a:lstStyle/>
                    <a:p>
                      <a:pPr marL="0" marR="0">
                        <a:lnSpc>
                          <a:spcPct val="200000"/>
                        </a:lnSpc>
                        <a:spcBef>
                          <a:spcPts val="1200"/>
                        </a:spcBef>
                        <a:spcAft>
                          <a:spcPts val="1200"/>
                        </a:spcAft>
                      </a:pPr>
                      <a:r>
                        <a:rPr lang="en-US" sz="1000" dirty="0">
                          <a:effectLst/>
                        </a:rPr>
                        <a:t>Worden,1989</a:t>
                      </a:r>
                      <a:endParaRPr lang="en-US" sz="1100" dirty="0">
                        <a:effectLst/>
                        <a:latin typeface="Calibri"/>
                      </a:endParaRPr>
                    </a:p>
                  </a:txBody>
                  <a:tcPr marL="68580" marR="68580" marT="0" marB="0"/>
                </a:tc>
                <a:tc>
                  <a:txBody>
                    <a:bodyPr/>
                    <a:lstStyle/>
                    <a:p>
                      <a:pPr marL="0" marR="0">
                        <a:lnSpc>
                          <a:spcPct val="115000"/>
                        </a:lnSpc>
                        <a:spcBef>
                          <a:spcPts val="0"/>
                        </a:spcBef>
                        <a:spcAft>
                          <a:spcPts val="1000"/>
                        </a:spcAft>
                      </a:pPr>
                      <a:r>
                        <a:rPr lang="en-US" sz="1100">
                          <a:effectLst/>
                        </a:rPr>
                        <a:t> </a:t>
                      </a:r>
                      <a:endParaRPr lang="en-US" sz="1100">
                        <a:effectLst/>
                        <a:latin typeface="Calibri"/>
                        <a:ea typeface="Calibri"/>
                        <a:cs typeface="Times New Roman"/>
                      </a:endParaRPr>
                    </a:p>
                  </a:txBody>
                  <a:tcPr marL="0" marR="0" marT="0" marB="0" anchor="ctr"/>
                </a:tc>
              </a:tr>
              <a:tr h="494842">
                <a:tc>
                  <a:txBody>
                    <a:bodyPr/>
                    <a:lstStyle/>
                    <a:p>
                      <a:pPr marL="0" marR="0">
                        <a:lnSpc>
                          <a:spcPct val="200000"/>
                        </a:lnSpc>
                        <a:spcBef>
                          <a:spcPts val="1200"/>
                        </a:spcBef>
                        <a:spcAft>
                          <a:spcPts val="1200"/>
                        </a:spcAft>
                      </a:pPr>
                      <a:r>
                        <a:rPr lang="en-US" sz="1000">
                          <a:effectLst/>
                        </a:rPr>
                        <a:t>Officer Disposition/Attitudes</a:t>
                      </a:r>
                      <a:endParaRPr lang="en-US" sz="1100">
                        <a:effectLst/>
                        <a:latin typeface="Calibri"/>
                      </a:endParaRPr>
                    </a:p>
                  </a:txBody>
                  <a:tcPr marL="68580" marR="68580" marT="0" marB="0"/>
                </a:tc>
                <a:tc>
                  <a:txBody>
                    <a:bodyPr/>
                    <a:lstStyle/>
                    <a:p>
                      <a:pPr marL="0" marR="0">
                        <a:lnSpc>
                          <a:spcPct val="200000"/>
                        </a:lnSpc>
                        <a:spcBef>
                          <a:spcPts val="1200"/>
                        </a:spcBef>
                        <a:spcAft>
                          <a:spcPts val="1200"/>
                        </a:spcAft>
                      </a:pPr>
                      <a:r>
                        <a:rPr lang="en-US" sz="1000" dirty="0">
                          <a:effectLst/>
                        </a:rPr>
                        <a:t>Worden,1989</a:t>
                      </a:r>
                      <a:endParaRPr lang="en-US" sz="1100" dirty="0">
                        <a:effectLst/>
                        <a:latin typeface="Calibri"/>
                      </a:endParaRPr>
                    </a:p>
                  </a:txBody>
                  <a:tcPr marL="68580" marR="68580" marT="0" marB="0"/>
                </a:tc>
                <a:tc>
                  <a:txBody>
                    <a:bodyPr/>
                    <a:lstStyle/>
                    <a:p>
                      <a:pPr marL="0" marR="0">
                        <a:lnSpc>
                          <a:spcPct val="115000"/>
                        </a:lnSpc>
                        <a:spcBef>
                          <a:spcPts val="0"/>
                        </a:spcBef>
                        <a:spcAft>
                          <a:spcPts val="1000"/>
                        </a:spcAft>
                      </a:pPr>
                      <a:r>
                        <a:rPr lang="en-US" sz="1100">
                          <a:effectLst/>
                        </a:rPr>
                        <a:t> </a:t>
                      </a:r>
                      <a:endParaRPr lang="en-US" sz="1100">
                        <a:effectLst/>
                        <a:latin typeface="Calibri"/>
                        <a:ea typeface="Calibri"/>
                        <a:cs typeface="Times New Roman"/>
                      </a:endParaRPr>
                    </a:p>
                  </a:txBody>
                  <a:tcPr marL="0" marR="0" marT="0" marB="0" anchor="ctr"/>
                </a:tc>
              </a:tr>
              <a:tr h="494842">
                <a:tc>
                  <a:txBody>
                    <a:bodyPr/>
                    <a:lstStyle/>
                    <a:p>
                      <a:pPr marL="0" marR="0">
                        <a:lnSpc>
                          <a:spcPct val="200000"/>
                        </a:lnSpc>
                        <a:spcBef>
                          <a:spcPts val="1200"/>
                        </a:spcBef>
                        <a:spcAft>
                          <a:spcPts val="1200"/>
                        </a:spcAft>
                      </a:pPr>
                      <a:r>
                        <a:rPr lang="en-US" sz="1000">
                          <a:effectLst/>
                        </a:rPr>
                        <a:t>Situational Factors</a:t>
                      </a:r>
                      <a:endParaRPr lang="en-US" sz="1100">
                        <a:effectLst/>
                        <a:latin typeface="Calibri"/>
                      </a:endParaRPr>
                    </a:p>
                  </a:txBody>
                  <a:tcPr marL="68580" marR="68580" marT="0" marB="0"/>
                </a:tc>
                <a:tc>
                  <a:txBody>
                    <a:bodyPr/>
                    <a:lstStyle/>
                    <a:p>
                      <a:pPr marL="0" marR="0">
                        <a:lnSpc>
                          <a:spcPct val="200000"/>
                        </a:lnSpc>
                        <a:spcBef>
                          <a:spcPts val="1200"/>
                        </a:spcBef>
                        <a:spcAft>
                          <a:spcPts val="1200"/>
                        </a:spcAft>
                      </a:pPr>
                      <a:r>
                        <a:rPr lang="en-US" sz="1000">
                          <a:effectLst/>
                        </a:rPr>
                        <a:t>Worden,1989</a:t>
                      </a:r>
                      <a:endParaRPr lang="en-US" sz="1100">
                        <a:effectLst/>
                        <a:latin typeface="Calibri"/>
                      </a:endParaRPr>
                    </a:p>
                  </a:txBody>
                  <a:tcPr marL="68580" marR="68580" marT="0" marB="0"/>
                </a:tc>
                <a:tc>
                  <a:txBody>
                    <a:bodyPr/>
                    <a:lstStyle/>
                    <a:p>
                      <a:pPr marL="0" marR="0">
                        <a:lnSpc>
                          <a:spcPct val="115000"/>
                        </a:lnSpc>
                        <a:spcBef>
                          <a:spcPts val="0"/>
                        </a:spcBef>
                        <a:spcAft>
                          <a:spcPts val="1000"/>
                        </a:spcAft>
                      </a:pPr>
                      <a:r>
                        <a:rPr lang="en-US" sz="1100">
                          <a:effectLst/>
                        </a:rPr>
                        <a:t> </a:t>
                      </a:r>
                      <a:endParaRPr lang="en-US" sz="1100">
                        <a:effectLst/>
                        <a:latin typeface="Calibri"/>
                        <a:ea typeface="Calibri"/>
                        <a:cs typeface="Times New Roman"/>
                      </a:endParaRPr>
                    </a:p>
                  </a:txBody>
                  <a:tcPr marL="0" marR="0" marT="0" marB="0" anchor="ctr"/>
                </a:tc>
              </a:tr>
              <a:tr h="494842">
                <a:tc>
                  <a:txBody>
                    <a:bodyPr/>
                    <a:lstStyle/>
                    <a:p>
                      <a:pPr marL="0" marR="0">
                        <a:lnSpc>
                          <a:spcPct val="200000"/>
                        </a:lnSpc>
                        <a:spcBef>
                          <a:spcPts val="1200"/>
                        </a:spcBef>
                        <a:spcAft>
                          <a:spcPts val="1200"/>
                        </a:spcAft>
                      </a:pPr>
                      <a:r>
                        <a:rPr lang="en-US" sz="1000" dirty="0">
                          <a:effectLst/>
                        </a:rPr>
                        <a:t>Neighborhood Context</a:t>
                      </a:r>
                      <a:endParaRPr lang="en-US" sz="1100" dirty="0">
                        <a:effectLst/>
                        <a:latin typeface="Calibri"/>
                      </a:endParaRPr>
                    </a:p>
                  </a:txBody>
                  <a:tcPr marL="68580" marR="68580" marT="0" marB="0"/>
                </a:tc>
                <a:tc>
                  <a:txBody>
                    <a:bodyPr/>
                    <a:lstStyle/>
                    <a:p>
                      <a:pPr marL="0" marR="0">
                        <a:lnSpc>
                          <a:spcPct val="200000"/>
                        </a:lnSpc>
                        <a:spcBef>
                          <a:spcPts val="1200"/>
                        </a:spcBef>
                        <a:spcAft>
                          <a:spcPts val="1200"/>
                        </a:spcAft>
                      </a:pPr>
                      <a:r>
                        <a:rPr lang="en-US" sz="1000" dirty="0">
                          <a:effectLst/>
                        </a:rPr>
                        <a:t>Terrill and </a:t>
                      </a:r>
                      <a:r>
                        <a:rPr lang="en-US" sz="1000" dirty="0" err="1">
                          <a:effectLst/>
                        </a:rPr>
                        <a:t>Reisig</a:t>
                      </a:r>
                      <a:r>
                        <a:rPr lang="en-US" sz="1000" dirty="0">
                          <a:effectLst/>
                        </a:rPr>
                        <a:t>, 2003</a:t>
                      </a:r>
                      <a:endParaRPr lang="en-US" sz="1100" dirty="0">
                        <a:effectLst/>
                        <a:latin typeface="Calibri"/>
                      </a:endParaRPr>
                    </a:p>
                  </a:txBody>
                  <a:tcPr marL="68580" marR="68580" marT="0" marB="0"/>
                </a:tc>
                <a:tc>
                  <a:txBody>
                    <a:bodyPr/>
                    <a:lstStyle/>
                    <a:p>
                      <a:pPr marL="0" marR="0">
                        <a:lnSpc>
                          <a:spcPct val="115000"/>
                        </a:lnSpc>
                        <a:spcBef>
                          <a:spcPts val="0"/>
                        </a:spcBef>
                        <a:spcAft>
                          <a:spcPts val="1000"/>
                        </a:spcAft>
                      </a:pPr>
                      <a:r>
                        <a:rPr lang="en-US" sz="1100" dirty="0">
                          <a:effectLst/>
                        </a:rPr>
                        <a:t> </a:t>
                      </a:r>
                      <a:endParaRPr lang="en-US" sz="1100"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3088172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METHODOLOGICAL DESIGN </a:t>
            </a:r>
            <a:endParaRPr lang="en-US" dirty="0"/>
          </a:p>
        </p:txBody>
      </p:sp>
      <p:sp>
        <p:nvSpPr>
          <p:cNvPr id="3" name="Content Placeholder 2"/>
          <p:cNvSpPr>
            <a:spLocks noGrp="1"/>
          </p:cNvSpPr>
          <p:nvPr>
            <p:ph idx="1"/>
          </p:nvPr>
        </p:nvSpPr>
        <p:spPr>
          <a:xfrm>
            <a:off x="457200" y="1600200"/>
            <a:ext cx="7467600" cy="4800600"/>
          </a:xfrm>
        </p:spPr>
        <p:txBody>
          <a:bodyPr>
            <a:normAutofit fontScale="77500" lnSpcReduction="20000"/>
          </a:bodyPr>
          <a:lstStyle/>
          <a:p>
            <a:pPr marL="36576" indent="0">
              <a:buNone/>
            </a:pPr>
            <a:r>
              <a:rPr lang="en-US" dirty="0" smtClean="0"/>
              <a:t>Exploratory Content Analysis </a:t>
            </a:r>
          </a:p>
          <a:p>
            <a:r>
              <a:rPr lang="en-US" dirty="0" smtClean="0"/>
              <a:t>Mixed Methods</a:t>
            </a:r>
          </a:p>
          <a:p>
            <a:pPr lvl="1">
              <a:buFont typeface="Arial" panose="020B0604020202020204" pitchFamily="34" charset="0"/>
              <a:buChar char="•"/>
            </a:pPr>
            <a:r>
              <a:rPr lang="en-US" dirty="0" smtClean="0"/>
              <a:t>Will utilize data from the Cato Institutes’ National Police Misconduct Reporting project.</a:t>
            </a:r>
          </a:p>
          <a:p>
            <a:pPr lvl="1">
              <a:buFont typeface="Arial" panose="020B0604020202020204" pitchFamily="34" charset="0"/>
              <a:buChar char="•"/>
            </a:pPr>
            <a:r>
              <a:rPr lang="en-US" dirty="0" smtClean="0"/>
              <a:t>Electronic Survey </a:t>
            </a:r>
          </a:p>
          <a:p>
            <a:pPr lvl="1">
              <a:buFont typeface="Arial" panose="020B0604020202020204" pitchFamily="34" charset="0"/>
              <a:buChar char="•"/>
            </a:pPr>
            <a:r>
              <a:rPr lang="en-US" dirty="0" smtClean="0"/>
              <a:t>Compile data and compare Cato Institutes data with the data acquired from the electronic survey. </a:t>
            </a:r>
            <a:endParaRPr lang="en-US" dirty="0"/>
          </a:p>
          <a:p>
            <a:pPr lvl="1">
              <a:buFont typeface="Arial" panose="020B0604020202020204" pitchFamily="34" charset="0"/>
              <a:buChar char="•"/>
            </a:pPr>
            <a:r>
              <a:rPr lang="en-US" dirty="0" smtClean="0"/>
              <a:t>GIS software as a visual component to see if higher concentrations of excessive force exist in higher concentration union membership areas. </a:t>
            </a:r>
            <a:endParaRPr lang="en-US" dirty="0"/>
          </a:p>
          <a:p>
            <a:r>
              <a:rPr lang="en-US" dirty="0"/>
              <a:t>Selection Process </a:t>
            </a:r>
          </a:p>
          <a:p>
            <a:pPr lvl="1">
              <a:buFont typeface="Arial" panose="020B0604020202020204" pitchFamily="34" charset="0"/>
              <a:buChar char="•"/>
            </a:pPr>
            <a:r>
              <a:rPr lang="en-US" dirty="0"/>
              <a:t>The proposed content analysis will rely only on the data set from the cases located within the metropolitan Atlanta law enforcement departments</a:t>
            </a:r>
            <a:r>
              <a:rPr lang="en-US" dirty="0" smtClean="0"/>
              <a:t>.</a:t>
            </a:r>
          </a:p>
          <a:p>
            <a:pPr lvl="1">
              <a:buFont typeface="Arial" panose="020B0604020202020204" pitchFamily="34" charset="0"/>
              <a:buChar char="•"/>
            </a:pPr>
            <a:r>
              <a:rPr lang="en-US" dirty="0" smtClean="0"/>
              <a:t>The electronic survey will be sent to all 628 Metro Atlanta police departments.  </a:t>
            </a:r>
            <a:endParaRPr lang="en-US" dirty="0"/>
          </a:p>
          <a:p>
            <a:pPr marL="448056" lvl="1" indent="0">
              <a:buNone/>
            </a:pPr>
            <a:endParaRPr lang="en-US" dirty="0"/>
          </a:p>
        </p:txBody>
      </p:sp>
    </p:spTree>
    <p:extLst>
      <p:ext uri="{BB962C8B-B14F-4D97-AF65-F5344CB8AC3E}">
        <p14:creationId xmlns:p14="http://schemas.microsoft.com/office/powerpoint/2010/main" val="3569341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CONTINUED  </a:t>
            </a:r>
            <a:endParaRPr lang="en-US" dirty="0"/>
          </a:p>
        </p:txBody>
      </p:sp>
      <p:sp>
        <p:nvSpPr>
          <p:cNvPr id="3" name="Content Placeholder 2"/>
          <p:cNvSpPr>
            <a:spLocks noGrp="1"/>
          </p:cNvSpPr>
          <p:nvPr>
            <p:ph idx="1"/>
          </p:nvPr>
        </p:nvSpPr>
        <p:spPr>
          <a:xfrm>
            <a:off x="533400" y="1219200"/>
            <a:ext cx="7467600" cy="5287963"/>
          </a:xfrm>
        </p:spPr>
        <p:txBody>
          <a:bodyPr>
            <a:normAutofit fontScale="77500" lnSpcReduction="20000"/>
          </a:bodyPr>
          <a:lstStyle/>
          <a:p>
            <a:r>
              <a:rPr lang="en-US" dirty="0" smtClean="0"/>
              <a:t>Sample Electronic Survey Questions </a:t>
            </a:r>
          </a:p>
          <a:p>
            <a:pPr>
              <a:buFont typeface="Arial" panose="020B0604020202020204" pitchFamily="34" charset="0"/>
              <a:buChar char="•"/>
            </a:pPr>
            <a:r>
              <a:rPr lang="en-US" dirty="0" smtClean="0"/>
              <a:t>Is your department associated with a police union?</a:t>
            </a:r>
          </a:p>
          <a:p>
            <a:pPr>
              <a:buFont typeface="Arial" panose="020B0604020202020204" pitchFamily="34" charset="0"/>
              <a:buChar char="•"/>
            </a:pPr>
            <a:r>
              <a:rPr lang="en-US" dirty="0" smtClean="0"/>
              <a:t>Is the association related to the department as a whole, or individuals within the department?</a:t>
            </a:r>
          </a:p>
          <a:p>
            <a:pPr>
              <a:buFont typeface="Arial" panose="020B0604020202020204" pitchFamily="34" charset="0"/>
              <a:buChar char="•"/>
            </a:pPr>
            <a:r>
              <a:rPr lang="en-US" dirty="0" smtClean="0"/>
              <a:t>How many cases of excessive force are you aware of within your department? </a:t>
            </a:r>
          </a:p>
          <a:p>
            <a:pPr>
              <a:buFont typeface="Arial" panose="020B0604020202020204" pitchFamily="34" charset="0"/>
              <a:buChar char="•"/>
            </a:pPr>
            <a:r>
              <a:rPr lang="en-US" dirty="0" smtClean="0"/>
              <a:t>Does </a:t>
            </a:r>
            <a:r>
              <a:rPr lang="en-US" dirty="0"/>
              <a:t>your department have specific rules regulating the deployment of </a:t>
            </a:r>
            <a:r>
              <a:rPr lang="en-US" dirty="0" smtClean="0"/>
              <a:t>less experienced </a:t>
            </a:r>
            <a:r>
              <a:rPr lang="en-US" dirty="0"/>
              <a:t>officers to certain areas? If so please </a:t>
            </a:r>
            <a:r>
              <a:rPr lang="en-US" dirty="0" smtClean="0"/>
              <a:t>explain.</a:t>
            </a:r>
          </a:p>
          <a:p>
            <a:pPr>
              <a:buFont typeface="Arial" panose="020B0604020202020204" pitchFamily="34" charset="0"/>
              <a:buChar char="•"/>
            </a:pPr>
            <a:r>
              <a:rPr lang="en-US" dirty="0" smtClean="0"/>
              <a:t>If </a:t>
            </a:r>
            <a:r>
              <a:rPr lang="en-US" dirty="0"/>
              <a:t>your department or its members are affiliated with a union, what union policies do </a:t>
            </a:r>
            <a:r>
              <a:rPr lang="en-US" dirty="0" smtClean="0"/>
              <a:t>you feel </a:t>
            </a:r>
            <a:r>
              <a:rPr lang="en-US" dirty="0"/>
              <a:t>are beneficial for your department specifically</a:t>
            </a:r>
            <a:r>
              <a:rPr lang="en-US" dirty="0" smtClean="0"/>
              <a:t>?</a:t>
            </a:r>
          </a:p>
          <a:p>
            <a:pPr>
              <a:buFont typeface="Arial" panose="020B0604020202020204" pitchFamily="34" charset="0"/>
              <a:buChar char="•"/>
            </a:pPr>
            <a:r>
              <a:rPr lang="en-US" dirty="0"/>
              <a:t>How are cases of excessive force handled within your department</a:t>
            </a:r>
            <a:r>
              <a:rPr lang="en-US" dirty="0" smtClean="0"/>
              <a:t>?</a:t>
            </a:r>
          </a:p>
          <a:p>
            <a:pPr>
              <a:buFont typeface="Arial" panose="020B0604020202020204" pitchFamily="34" charset="0"/>
              <a:buChar char="•"/>
            </a:pPr>
            <a:r>
              <a:rPr lang="en-US" dirty="0"/>
              <a:t>How are cases of excessive force handled within your department?</a:t>
            </a:r>
            <a:endParaRPr lang="en-US"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3407663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Cato Institute Map of Excessive Force </a:t>
            </a:r>
            <a:br>
              <a:rPr lang="en-US" dirty="0"/>
            </a:br>
            <a:endParaRPr lang="en-US" dirty="0"/>
          </a:p>
        </p:txBody>
      </p:sp>
      <p:sp>
        <p:nvSpPr>
          <p:cNvPr id="3" name="Text Placeholder 2"/>
          <p:cNvSpPr>
            <a:spLocks noGrp="1"/>
          </p:cNvSpPr>
          <p:nvPr>
            <p:ph type="body" idx="2"/>
          </p:nvPr>
        </p:nvSpPr>
        <p:spPr/>
        <p:txBody>
          <a:bodyPr/>
          <a:lstStyle/>
          <a:p>
            <a:r>
              <a:rPr lang="en-US" dirty="0" smtClean="0"/>
              <a:t>Example of what GIS generated maps look like. </a:t>
            </a:r>
            <a:endParaRPr lang="en-US" dirty="0"/>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028442" y="2042000"/>
            <a:ext cx="6820158" cy="4231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3333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762000"/>
            <a:ext cx="6096000" cy="646331"/>
          </a:xfrm>
          <a:prstGeom prst="rect">
            <a:avLst/>
          </a:prstGeom>
          <a:noFill/>
        </p:spPr>
        <p:txBody>
          <a:bodyPr wrap="square" rtlCol="0">
            <a:spAutoFit/>
          </a:bodyPr>
          <a:lstStyle/>
          <a:p>
            <a:pPr algn="ctr"/>
            <a:r>
              <a:rPr lang="en-US" sz="3600" dirty="0" smtClean="0"/>
              <a:t>VALIDITY &amp; LIMITATIONS</a:t>
            </a:r>
            <a:endParaRPr lang="en-US" sz="3600" dirty="0"/>
          </a:p>
        </p:txBody>
      </p:sp>
      <p:sp>
        <p:nvSpPr>
          <p:cNvPr id="5" name="TextBox 4"/>
          <p:cNvSpPr txBox="1"/>
          <p:nvPr/>
        </p:nvSpPr>
        <p:spPr>
          <a:xfrm>
            <a:off x="533400" y="1408331"/>
            <a:ext cx="7848600" cy="5632311"/>
          </a:xfrm>
          <a:prstGeom prst="rect">
            <a:avLst/>
          </a:prstGeom>
          <a:noFill/>
        </p:spPr>
        <p:txBody>
          <a:bodyPr wrap="square" rtlCol="0">
            <a:spAutoFit/>
          </a:bodyPr>
          <a:lstStyle/>
          <a:p>
            <a:pPr marL="285750" indent="-285750">
              <a:buFont typeface="Arial" panose="020B0604020202020204" pitchFamily="34" charset="0"/>
              <a:buChar char="•"/>
            </a:pPr>
            <a:r>
              <a:rPr lang="en-US" dirty="0"/>
              <a:t>The findings are restricted to media sources and we cannot assume these are all accurate. It is also highly unlikely that the media would or could cover all cases of police misconduct and excessive force </a:t>
            </a:r>
            <a:r>
              <a:rPr lang="en-US" dirty="0" smtClean="0"/>
              <a:t>nationwide</a:t>
            </a:r>
          </a:p>
          <a:p>
            <a:pPr marL="285750" indent="-285750">
              <a:buFont typeface="Arial" panose="020B0604020202020204" pitchFamily="34" charset="0"/>
              <a:buChar char="•"/>
            </a:pPr>
            <a:r>
              <a:rPr lang="en-US" dirty="0"/>
              <a:t>Cato Institute report </a:t>
            </a:r>
            <a:r>
              <a:rPr lang="en-US" dirty="0" smtClean="0"/>
              <a:t>does </a:t>
            </a:r>
            <a:r>
              <a:rPr lang="en-US" dirty="0"/>
              <a:t>not review civil records or </a:t>
            </a:r>
            <a:r>
              <a:rPr lang="en-US"/>
              <a:t>criminal </a:t>
            </a:r>
            <a:r>
              <a:rPr lang="en-US" smtClean="0"/>
              <a:t>court records </a:t>
            </a:r>
            <a:r>
              <a:rPr lang="en-US" dirty="0" smtClean="0"/>
              <a:t>. This means that some important cases could have been missed that were not reported in the media. </a:t>
            </a:r>
            <a:endParaRPr lang="en-US" dirty="0"/>
          </a:p>
          <a:p>
            <a:pPr marL="285750" indent="-285750">
              <a:buFont typeface="Arial" panose="020B0604020202020204" pitchFamily="34" charset="0"/>
              <a:buChar char="•"/>
            </a:pPr>
            <a:r>
              <a:rPr lang="en-US" dirty="0" smtClean="0"/>
              <a:t>Other limitations </a:t>
            </a:r>
            <a:r>
              <a:rPr lang="en-US" dirty="0"/>
              <a:t>to consider are factors that may have played a role in 2010, the year the data was gathered; i.e. economic turmoil such as the recession, highly publicized cases of excessive force and political struggles within the police </a:t>
            </a:r>
            <a:r>
              <a:rPr lang="en-US" dirty="0" smtClean="0"/>
              <a:t>unions. </a:t>
            </a:r>
          </a:p>
          <a:p>
            <a:pPr marL="285750" indent="-285750">
              <a:buFont typeface="Arial" panose="020B0604020202020204" pitchFamily="34" charset="0"/>
              <a:buChar char="•"/>
            </a:pPr>
            <a:r>
              <a:rPr lang="en-US" dirty="0"/>
              <a:t>The data does not allow for insight as to whether the instances of excessive force are higher or lower in 2010 than in previous years. This is because the report was only generated previously in 2009 and only three quarters of that year can be accounted for in the data.</a:t>
            </a:r>
          </a:p>
          <a:p>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118336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426720"/>
            <a:ext cx="5867400" cy="1200329"/>
          </a:xfrm>
          <a:prstGeom prst="rect">
            <a:avLst/>
          </a:prstGeom>
          <a:noFill/>
        </p:spPr>
        <p:txBody>
          <a:bodyPr wrap="square" rtlCol="0">
            <a:spAutoFit/>
          </a:bodyPr>
          <a:lstStyle/>
          <a:p>
            <a:pPr algn="ctr"/>
            <a:r>
              <a:rPr lang="en-US" sz="3600" dirty="0"/>
              <a:t>VALIDITY &amp; </a:t>
            </a:r>
            <a:r>
              <a:rPr lang="en-US" sz="3600" dirty="0" smtClean="0"/>
              <a:t>LIMITATIONS CONTINUED </a:t>
            </a:r>
            <a:endParaRPr lang="en-US" sz="3600" dirty="0"/>
          </a:p>
        </p:txBody>
      </p:sp>
      <p:sp>
        <p:nvSpPr>
          <p:cNvPr id="3" name="TextBox 2"/>
          <p:cNvSpPr txBox="1"/>
          <p:nvPr/>
        </p:nvSpPr>
        <p:spPr>
          <a:xfrm>
            <a:off x="533400" y="1627049"/>
            <a:ext cx="8153400" cy="2031325"/>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The survey </a:t>
            </a:r>
            <a:r>
              <a:rPr lang="en-US" dirty="0"/>
              <a:t>section of this research may </a:t>
            </a:r>
            <a:r>
              <a:rPr lang="en-US" dirty="0" smtClean="0"/>
              <a:t>pose </a:t>
            </a:r>
            <a:r>
              <a:rPr lang="en-US" dirty="0"/>
              <a:t>a limitation </a:t>
            </a:r>
            <a:r>
              <a:rPr lang="en-US" dirty="0" smtClean="0"/>
              <a:t>regarding response </a:t>
            </a:r>
            <a:r>
              <a:rPr lang="en-US" dirty="0"/>
              <a:t>rate of the departments. They may be concerned with anonymity or may not want to participate or give information about the union in which they </a:t>
            </a:r>
            <a:r>
              <a:rPr lang="en-US" dirty="0" smtClean="0"/>
              <a:t>belong in an effort to protect the unions.</a:t>
            </a:r>
          </a:p>
          <a:p>
            <a:pPr marL="285750" indent="-285750">
              <a:buFont typeface="Arial" panose="020B0604020202020204" pitchFamily="34" charset="0"/>
              <a:buChar char="•"/>
            </a:pPr>
            <a:r>
              <a:rPr lang="en-US" dirty="0"/>
              <a:t>This research is not generalizable to other areas or law enforcement agencies other than in m</a:t>
            </a:r>
            <a:r>
              <a:rPr lang="en-US" dirty="0" smtClean="0"/>
              <a:t>etropolitan </a:t>
            </a:r>
            <a:r>
              <a:rPr lang="en-US" dirty="0"/>
              <a:t>Atlanta because we are only looking at data and law enforcement agencies in this specific area.</a:t>
            </a:r>
          </a:p>
        </p:txBody>
      </p:sp>
    </p:spTree>
    <p:extLst>
      <p:ext uri="{BB962C8B-B14F-4D97-AF65-F5344CB8AC3E}">
        <p14:creationId xmlns:p14="http://schemas.microsoft.com/office/powerpoint/2010/main" val="3222897779"/>
      </p:ext>
    </p:extLst>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186</TotalTime>
  <Words>754</Words>
  <Application>Microsoft Office PowerPoint</Application>
  <PresentationFormat>On-screen Show (4:3)</PresentationFormat>
  <Paragraphs>66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Technic</vt:lpstr>
      <vt:lpstr>Police Unions and Collective Bargaining Agreements: How Do They Influence The Use of Excessive Force?</vt:lpstr>
      <vt:lpstr>PowerPoint Presentation</vt:lpstr>
      <vt:lpstr>LITERATURE REVIEW</vt:lpstr>
      <vt:lpstr>METHODOLOGICAL DESIGN </vt:lpstr>
      <vt:lpstr>DESIGN CONTINUED  </vt:lpstr>
      <vt:lpstr>Cato Institute Map of Excessive Force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Police Unions and Collective Bargaining: How Do They Influence The Use of Excessive Force?</dc:title>
  <dc:creator>Owner</dc:creator>
  <cp:lastModifiedBy>ShaqunaNGouch</cp:lastModifiedBy>
  <cp:revision>15</cp:revision>
  <dcterms:created xsi:type="dcterms:W3CDTF">2015-03-04T14:16:40Z</dcterms:created>
  <dcterms:modified xsi:type="dcterms:W3CDTF">2015-04-02T15:36:19Z</dcterms:modified>
</cp:coreProperties>
</file>